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7.webp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0"/>
  </p:notesMasterIdLst>
  <p:sldIdLst>
    <p:sldId id="256" r:id="rId2"/>
    <p:sldId id="261" r:id="rId3"/>
    <p:sldId id="289" r:id="rId4"/>
    <p:sldId id="309" r:id="rId5"/>
    <p:sldId id="257" r:id="rId6"/>
    <p:sldId id="287" r:id="rId7"/>
    <p:sldId id="291" r:id="rId8"/>
    <p:sldId id="290" r:id="rId9"/>
    <p:sldId id="263" r:id="rId10"/>
    <p:sldId id="292" r:id="rId11"/>
    <p:sldId id="264" r:id="rId12"/>
    <p:sldId id="266" r:id="rId13"/>
    <p:sldId id="262" r:id="rId14"/>
    <p:sldId id="288" r:id="rId15"/>
    <p:sldId id="267" r:id="rId16"/>
    <p:sldId id="274" r:id="rId17"/>
    <p:sldId id="258" r:id="rId18"/>
    <p:sldId id="268" r:id="rId19"/>
    <p:sldId id="269" r:id="rId20"/>
    <p:sldId id="270" r:id="rId21"/>
    <p:sldId id="271" r:id="rId22"/>
    <p:sldId id="273" r:id="rId23"/>
    <p:sldId id="293" r:id="rId24"/>
    <p:sldId id="294" r:id="rId25"/>
    <p:sldId id="297" r:id="rId26"/>
    <p:sldId id="296" r:id="rId27"/>
    <p:sldId id="295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7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22D01-EFD7-48D7-AE45-BADCD7119D3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02CF6-95EC-46E1-AB55-30679AB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02CF6-95EC-46E1-AB55-30679AB80B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4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E8D7-9B1E-4DD0-9116-C4FB82E0D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5B04A-B074-4613-9EC0-04758946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04F93-A123-4C7A-8975-1E69212B3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37E-F404-488D-A568-246B109B4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FDA05-BF65-4EF2-BF82-D8302740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99440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4651-C1CB-4E16-BBB7-0A73D9FE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6AF8C-B1F3-4EF2-ACA7-C6B31EFAC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57B2F-7AE5-4B4F-A3FE-A6952CEE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F183-3000-4D58-8CFD-1B5ADD27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403F7-C530-4E9C-A1A4-4F52DA8E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084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34074-EC15-4EA9-9703-BCAAA7538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017DB-1F9E-4A26-81B3-610E75283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1C777-BF51-43BF-8028-5FD6E766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D4FA9-FFAE-43C1-839C-B0AED0DD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E8727-C359-4A22-B13D-8D7292F0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309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EBEC-6E64-4A54-B748-D4DEFAF9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2D49-868B-489E-A363-E3A362833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0348-B130-47CF-BA77-452ADAD1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ACB0-7D9C-4DA3-B060-4601F033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A36C7-0123-42FE-8EED-C1C737DFF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1911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F848-AA92-4A96-9AF0-CAAE43B9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4740D-609D-4465-9E4B-9BF346BE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D15B5-4B99-4771-A51E-FDC711BF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45EE-FD8E-46B1-9A08-C1301768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FEF42-0D9A-45B4-83CD-1B7B316D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97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6B99-D4DA-400E-9D2E-B0112CDE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B717-2BB5-4B9B-8911-6472A4DF9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01E33-3CCC-4927-A72E-EECF6D8F4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3A709-0B06-46D0-9441-18A06D8E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3FDC0-3A09-40FA-BB74-56B2E7D3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2AC6D-7B8C-4A37-ABEA-7D81318E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1886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B3BA-8DF4-4824-99AB-6D9E2C51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5D4BB-1674-4AD7-98AA-AB39546A8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44008-A66A-48F1-8CDF-C86DE92F5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035D7-0207-453D-9209-B3B53898F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9EA17-8855-446B-ABE2-7D49F8A99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EFD9-8D3F-4607-9207-9772110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5BAA5-5B97-4E18-A13E-490C055C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2E43E-0424-49B1-AA41-36BFF0A2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578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C759-B787-4C11-8140-B5EFEAB9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A9F7A-D8DB-4FC3-9EFA-EC461EB9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E6D70-C501-4148-A2DF-5B7ADA83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254D9-FFCA-46E7-9B20-AF45BEC2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94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0116A-1367-452C-8F37-F33ECD02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7B05F-0BCC-4269-B547-C4F01E8B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A22F8-9A4A-43BC-A289-815CBAE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968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BBD4-6539-4D37-A2F6-108899EB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5BEE-C68D-4987-81F1-8E232626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6E826-6368-4CC5-BED5-DF9406884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841E7-0A00-4613-A433-6CEE69F5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EEC40-3222-4C43-9C7D-0D39D90A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1CB73-D126-4812-9E9B-60C7E3B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890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AC32-19D4-4530-8DD1-D9AA0A30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666CC-6443-4B5A-88A5-521696FF4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5683C-D723-4737-BB78-515783115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9061A-069F-40A4-89A0-261E043A8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D80CC-8819-4800-AD60-1D37B278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ACF8-28EC-4ADF-8E81-AD6C79AF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2230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20957-46F8-4E2A-936D-53ECA23A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132AB-EF5B-499D-9A76-D1A3331FC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250C-AD6B-4F6D-9A3C-1445DF2E4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9A80E-12E5-48AD-889A-122BBFF67BB4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CAB8-A276-46E1-9EBF-938DD4DA9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E3406-230F-47DC-A38B-869511A97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CE36-B45A-44C2-8043-F80B7E387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23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eb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shiftglobal.com/docs/field/image/E-Waste_Life_Cycle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3" y="45721"/>
            <a:ext cx="2603347" cy="32541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5448" y="2706286"/>
            <a:ext cx="9674351" cy="201861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trends in chemical engineering</a:t>
            </a:r>
            <a:b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/>
              <a:t>The Challenge by Waste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373" y="4863571"/>
            <a:ext cx="7060861" cy="1096899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Fyodor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Malchik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160601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" y="226827"/>
            <a:ext cx="9125147" cy="57061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“System for integrated waste management -Almaty”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3589" y="882815"/>
            <a:ext cx="5981700" cy="4438710"/>
            <a:chOff x="725230" y="925347"/>
            <a:chExt cx="5981700" cy="44387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30" y="1325457"/>
              <a:ext cx="5981700" cy="403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569" y="925347"/>
              <a:ext cx="5431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Treatment dry waste: 92.100 tones/year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86834" y="861394"/>
            <a:ext cx="5645161" cy="4471934"/>
            <a:chOff x="6471898" y="861394"/>
            <a:chExt cx="5645161" cy="44719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898" y="1282925"/>
              <a:ext cx="5645161" cy="405040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75584" y="861394"/>
              <a:ext cx="5541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Treatment humid waste: 206.000 tones/year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24329" y="3625702"/>
            <a:ext cx="8994831" cy="3232298"/>
            <a:chOff x="2624329" y="3625702"/>
            <a:chExt cx="8994831" cy="32322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289" y="3625702"/>
              <a:ext cx="5443871" cy="32322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24329" y="6037733"/>
              <a:ext cx="560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Deposit: 216.000 tones/year = 247.600 m</a:t>
              </a:r>
              <a:r>
                <a:rPr lang="en-US" b="1" baseline="30000" dirty="0">
                  <a:solidFill>
                    <a:srgbClr val="002060"/>
                  </a:solidFill>
                </a:rPr>
                <a:t>3</a:t>
              </a:r>
              <a:r>
                <a:rPr lang="en-US" b="1" dirty="0">
                  <a:solidFill>
                    <a:srgbClr val="002060"/>
                  </a:solidFill>
                </a:rPr>
                <a:t>/year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" y="385215"/>
            <a:ext cx="8725478" cy="6224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8" y="0"/>
            <a:ext cx="10477560" cy="73482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System for integrated waste management - Almaty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95" y="3625702"/>
            <a:ext cx="5443871" cy="3232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2725" y="1487477"/>
            <a:ext cx="3478941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2 long-term deposits:</a:t>
            </a:r>
          </a:p>
          <a:p>
            <a:pPr>
              <a:lnSpc>
                <a:spcPct val="150000"/>
              </a:lnSpc>
            </a:pPr>
            <a:r>
              <a:rPr lang="en-US" dirty="0"/>
              <a:t>  7.7 ha, 1.350.000 m</a:t>
            </a:r>
            <a:r>
              <a:rPr lang="en-US" baseline="30000" dirty="0"/>
              <a:t>3</a:t>
            </a:r>
            <a:r>
              <a:rPr lang="en-US" dirty="0"/>
              <a:t>,   5 years</a:t>
            </a:r>
          </a:p>
          <a:p>
            <a:pPr>
              <a:lnSpc>
                <a:spcPct val="150000"/>
              </a:lnSpc>
            </a:pPr>
            <a:r>
              <a:rPr lang="en-US" dirty="0"/>
              <a:t>17.9 ha, 6.900.000 m</a:t>
            </a:r>
            <a:r>
              <a:rPr lang="en-US" baseline="30000" dirty="0"/>
              <a:t>3</a:t>
            </a:r>
            <a:r>
              <a:rPr lang="en-US" dirty="0"/>
              <a:t>, 19 years</a:t>
            </a:r>
          </a:p>
        </p:txBody>
      </p:sp>
    </p:spTree>
    <p:extLst>
      <p:ext uri="{BB962C8B-B14F-4D97-AF65-F5344CB8AC3E}">
        <p14:creationId xmlns:p14="http://schemas.microsoft.com/office/powerpoint/2010/main" val="422960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Since 2019, July the 1</a:t>
            </a:r>
            <a:r>
              <a:rPr lang="en-US" b="1" baseline="30000" dirty="0"/>
              <a:t>st</a:t>
            </a:r>
            <a:endParaRPr lang="en-US" b="1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02848" y="6427011"/>
            <a:ext cx="4316819" cy="430989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rgbClr val="003366"/>
                </a:solidFill>
                <a:latin typeface="+mj-lt"/>
              </a:rPr>
              <a:t>2019. </a:t>
            </a:r>
            <a:r>
              <a:rPr lang="en-US" sz="1200" dirty="0" err="1">
                <a:solidFill>
                  <a:srgbClr val="003366"/>
                </a:solidFill>
                <a:latin typeface="+mj-lt"/>
              </a:rPr>
              <a:t>Augusztus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22, </a:t>
            </a:r>
            <a:r>
              <a:rPr lang="en-US" sz="1200" b="1" dirty="0">
                <a:solidFill>
                  <a:srgbClr val="003366"/>
                </a:solidFill>
                <a:latin typeface="+mj-lt"/>
              </a:rPr>
              <a:t>EME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– 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10.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Kolozsvári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 Magyar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Napok</a:t>
            </a:r>
            <a:endParaRPr lang="en-US" sz="1200" i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17745"/>
            <a:ext cx="10058400" cy="1948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" y="3558111"/>
            <a:ext cx="5287532" cy="3084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1617" y="3465814"/>
            <a:ext cx="291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Compost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(vegetal, </a:t>
            </a:r>
            <a:r>
              <a:rPr lang="en-US" sz="2000" b="1" u="sng" dirty="0">
                <a:solidFill>
                  <a:srgbClr val="002060"/>
                </a:solidFill>
              </a:rPr>
              <a:t>no</a:t>
            </a:r>
            <a:r>
              <a:rPr lang="en-US" sz="2000" b="1" dirty="0">
                <a:solidFill>
                  <a:srgbClr val="002060"/>
                </a:solidFill>
              </a:rPr>
              <a:t> wood)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53481" y="5123939"/>
            <a:ext cx="4819049" cy="1734061"/>
            <a:chOff x="6653481" y="5123939"/>
            <a:chExt cx="4819049" cy="1734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481" y="5123939"/>
              <a:ext cx="2811991" cy="17340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58669" y="5623522"/>
              <a:ext cx="191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ROSAL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BRANTNER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5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90" y="3855261"/>
            <a:ext cx="9991725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56" y="301144"/>
            <a:ext cx="9040086" cy="1320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SYSAV</a:t>
            </a:r>
            <a:r>
              <a:rPr lang="en-US" dirty="0"/>
              <a:t>, Malmö, Sweden</a:t>
            </a:r>
            <a:br>
              <a:rPr lang="en-US" dirty="0"/>
            </a:br>
            <a:r>
              <a:rPr lang="en-US" sz="2200" dirty="0"/>
              <a:t>(</a:t>
            </a:r>
            <a:r>
              <a:rPr lang="en-US" sz="2200" dirty="0" err="1"/>
              <a:t>Sysav</a:t>
            </a:r>
            <a:r>
              <a:rPr lang="en-US" sz="2200" dirty="0"/>
              <a:t> South Scania Waste)</a:t>
            </a:r>
            <a:br>
              <a:rPr lang="en-US" sz="2200" dirty="0"/>
            </a:br>
            <a:r>
              <a:rPr lang="en-US" b="1" dirty="0"/>
              <a:t>Waste-to-Energy Plant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37" y="87182"/>
            <a:ext cx="5351278" cy="368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851" y="2166907"/>
            <a:ext cx="415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Owned by 14 local authorities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6" y="3111981"/>
            <a:ext cx="6322828" cy="35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1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3579" y="277856"/>
            <a:ext cx="35319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ADMINISTRATION REPORT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SYSAV 2018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90" y="0"/>
            <a:ext cx="7644810" cy="689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1616150"/>
            <a:ext cx="4497973" cy="45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744" y="247386"/>
            <a:ext cx="8652319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ADMINISTRATION REPORT   /   SYSAV 2018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" y="1127741"/>
            <a:ext cx="12193296" cy="5304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34" y="4561367"/>
            <a:ext cx="18679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52" y="357529"/>
            <a:ext cx="5247978" cy="6200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Malmö – </a:t>
            </a:r>
            <a:r>
              <a:rPr lang="en-US" b="1" dirty="0" err="1"/>
              <a:t>Västra</a:t>
            </a:r>
            <a:r>
              <a:rPr lang="en-US" b="1" dirty="0"/>
              <a:t> </a:t>
            </a:r>
            <a:r>
              <a:rPr lang="en-US" b="1" dirty="0" err="1"/>
              <a:t>Hamnen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2" y="1888113"/>
            <a:ext cx="7030196" cy="455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1" y="259180"/>
            <a:ext cx="6213401" cy="3489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786" y="1042631"/>
            <a:ext cx="273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Smart 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392" y="3778298"/>
            <a:ext cx="3714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7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934111" y="166086"/>
            <a:ext cx="6116239" cy="5639862"/>
            <a:chOff x="4534039" y="148286"/>
            <a:chExt cx="7525800" cy="65826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039" y="148286"/>
              <a:ext cx="7525800" cy="658269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602820" y="5996763"/>
              <a:ext cx="4997302" cy="61384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343789"/>
            <a:ext cx="4200083" cy="719470"/>
          </a:xfrm>
        </p:spPr>
        <p:txBody>
          <a:bodyPr/>
          <a:lstStyle/>
          <a:p>
            <a:r>
              <a:rPr lang="en-US" b="1" dirty="0"/>
              <a:t>SYSAV concept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82" y="160692"/>
            <a:ext cx="2128219" cy="175856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6970" y="1304880"/>
            <a:ext cx="5712849" cy="5033926"/>
            <a:chOff x="124438" y="1091118"/>
            <a:chExt cx="5712849" cy="50339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38" y="1091118"/>
              <a:ext cx="5630806" cy="5033926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346820" y="5446213"/>
              <a:ext cx="4490467" cy="50682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6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89" y="726562"/>
            <a:ext cx="566675" cy="3250018"/>
          </a:xfrm>
        </p:spPr>
        <p:txBody>
          <a:bodyPr>
            <a:normAutofit/>
          </a:bodyPr>
          <a:lstStyle/>
          <a:p>
            <a:r>
              <a:rPr lang="en-US" sz="4000" b="1" dirty="0"/>
              <a:t>SYSAV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2" y="-1"/>
            <a:ext cx="10947018" cy="64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643"/>
            <a:ext cx="10058400" cy="6035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1403" y="5029200"/>
            <a:ext cx="23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SYSAV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91376" y="0"/>
            <a:ext cx="4100623" cy="6857999"/>
            <a:chOff x="8091376" y="0"/>
            <a:chExt cx="4100623" cy="6857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376" y="4248164"/>
              <a:ext cx="4100623" cy="26098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615" y="0"/>
              <a:ext cx="3760255" cy="2115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7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8" y="435933"/>
            <a:ext cx="2247900" cy="272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0" y="3007781"/>
            <a:ext cx="4873858" cy="338733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32810" y="536404"/>
            <a:ext cx="3463702" cy="198734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Cleaning</a:t>
            </a:r>
            <a:br>
              <a:rPr lang="en-US" b="1" dirty="0"/>
            </a:br>
            <a:r>
              <a:rPr lang="en-US" b="1" dirty="0"/>
              <a:t>or</a:t>
            </a:r>
            <a:br>
              <a:rPr lang="en-US" b="1" dirty="0"/>
            </a:br>
            <a:r>
              <a:rPr lang="en-US" b="1" dirty="0"/>
              <a:t>Renovating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550" y="951472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43" y="527897"/>
            <a:ext cx="6148768" cy="737377"/>
          </a:xfrm>
        </p:spPr>
        <p:txBody>
          <a:bodyPr/>
          <a:lstStyle/>
          <a:p>
            <a:pPr algn="ctr"/>
            <a:r>
              <a:rPr lang="en-US" b="1" dirty="0"/>
              <a:t>SYSAV – Remote heating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149"/>
            <a:ext cx="10058400" cy="4812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75" y="1"/>
            <a:ext cx="3608825" cy="37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08" y="279991"/>
            <a:ext cx="8596668" cy="698205"/>
          </a:xfrm>
        </p:spPr>
        <p:txBody>
          <a:bodyPr/>
          <a:lstStyle/>
          <a:p>
            <a:r>
              <a:rPr lang="en-US" b="1" dirty="0"/>
              <a:t>SYSAV – Electricity production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5516" y="978196"/>
            <a:ext cx="6400799" cy="5309193"/>
            <a:chOff x="1605516" y="978196"/>
            <a:chExt cx="6400799" cy="5309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432" y="1072744"/>
              <a:ext cx="6166883" cy="52146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05516" y="978196"/>
              <a:ext cx="2232837" cy="946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1842" y="4837814"/>
              <a:ext cx="1212111" cy="10207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658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86" y="0"/>
            <a:ext cx="10171814" cy="6853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40" y="893135"/>
            <a:ext cx="2788880" cy="1350335"/>
          </a:xfrm>
        </p:spPr>
        <p:txBody>
          <a:bodyPr/>
          <a:lstStyle/>
          <a:p>
            <a:r>
              <a:rPr lang="en-US" b="1" dirty="0"/>
              <a:t>FOOD </a:t>
            </a:r>
            <a:r>
              <a:rPr lang="en-US" b="1" dirty="0">
                <a:sym typeface="Wingdings" panose="05000000000000000000" pitchFamily="2" charset="2"/>
              </a:rPr>
              <a:t> Biogas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5159" y="4990221"/>
            <a:ext cx="1881567" cy="666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SYSAV</a:t>
            </a:r>
          </a:p>
        </p:txBody>
      </p:sp>
    </p:spTree>
    <p:extLst>
      <p:ext uri="{BB962C8B-B14F-4D97-AF65-F5344CB8AC3E}">
        <p14:creationId xmlns:p14="http://schemas.microsoft.com/office/powerpoint/2010/main" val="146640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599"/>
            <a:ext cx="2746350" cy="211233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SYSAV:</a:t>
            </a:r>
            <a:br>
              <a:rPr lang="en-US" b="1" dirty="0"/>
            </a:br>
            <a:r>
              <a:rPr lang="en-US" b="1" dirty="0"/>
              <a:t>Food waste usage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9" y="479833"/>
            <a:ext cx="8306959" cy="579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5" y="2877104"/>
            <a:ext cx="2424182" cy="30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47" y="402974"/>
            <a:ext cx="538690" cy="35736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Biogas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58" y="482004"/>
            <a:ext cx="8869013" cy="5953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91" y="128523"/>
            <a:ext cx="5269514" cy="61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0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48" y="31696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Karpalund</a:t>
            </a:r>
            <a:r>
              <a:rPr lang="en-US" b="1" dirty="0"/>
              <a:t> Biogas Plant, Kristianstad</a:t>
            </a:r>
            <a:br>
              <a:rPr lang="en-US" b="1" dirty="0"/>
            </a:br>
            <a:r>
              <a:rPr lang="en-US" b="1" dirty="0"/>
              <a:t>											    </a:t>
            </a:r>
            <a:r>
              <a:rPr lang="en-US" dirty="0"/>
              <a:t>Sweden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22"/>
            <a:ext cx="5156791" cy="390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65" y="2922654"/>
            <a:ext cx="8066568" cy="39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71" y="306124"/>
            <a:ext cx="4936657" cy="752634"/>
          </a:xfrm>
        </p:spPr>
        <p:txBody>
          <a:bodyPr/>
          <a:lstStyle/>
          <a:p>
            <a:pPr algn="ctr"/>
            <a:r>
              <a:rPr lang="en-US" b="1" dirty="0"/>
              <a:t>Sources for Biogas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1058758"/>
            <a:ext cx="10058400" cy="53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6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25" y="258726"/>
            <a:ext cx="6861149" cy="793897"/>
          </a:xfrm>
        </p:spPr>
        <p:txBody>
          <a:bodyPr/>
          <a:lstStyle/>
          <a:p>
            <a:r>
              <a:rPr lang="en-US" b="1" dirty="0"/>
              <a:t>Final deposit (“</a:t>
            </a:r>
            <a:r>
              <a:rPr lang="en-US" b="1" i="1" dirty="0"/>
              <a:t>Landfill</a:t>
            </a:r>
            <a:r>
              <a:rPr lang="en-US" b="1" dirty="0"/>
              <a:t>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" y="1168978"/>
            <a:ext cx="7746248" cy="4763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0" y="102181"/>
            <a:ext cx="5162651" cy="3285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70" y="1534476"/>
            <a:ext cx="5162651" cy="52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19" y="1155202"/>
            <a:ext cx="4211098" cy="2729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779" y="689896"/>
            <a:ext cx="3277978" cy="71336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three “R”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0" y="3832850"/>
            <a:ext cx="5807259" cy="2562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"/>
            <a:ext cx="3848986" cy="331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82" y="3798169"/>
            <a:ext cx="4511353" cy="2631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91" y="185245"/>
            <a:ext cx="1967557" cy="13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7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539" y="333153"/>
            <a:ext cx="4203010" cy="890204"/>
          </a:xfrm>
        </p:spPr>
        <p:txBody>
          <a:bodyPr/>
          <a:lstStyle/>
          <a:p>
            <a:pPr algn="ctr"/>
            <a:r>
              <a:rPr lang="en-US" b="1" dirty="0"/>
              <a:t>Paper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51522"/>
            <a:ext cx="9115252" cy="51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40" y="149518"/>
            <a:ext cx="3720598" cy="2474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7" y="2709441"/>
            <a:ext cx="6872566" cy="3986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817" y="731520"/>
            <a:ext cx="507492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Usually available solutions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are NOT SOLUTIONS</a:t>
            </a:r>
          </a:p>
        </p:txBody>
      </p:sp>
    </p:spTree>
    <p:extLst>
      <p:ext uri="{BB962C8B-B14F-4D97-AF65-F5344CB8AC3E}">
        <p14:creationId xmlns:p14="http://schemas.microsoft.com/office/powerpoint/2010/main" val="40078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29" y="1205023"/>
            <a:ext cx="3416201" cy="847060"/>
          </a:xfrm>
        </p:spPr>
        <p:txBody>
          <a:bodyPr/>
          <a:lstStyle/>
          <a:p>
            <a:pPr algn="ctr"/>
            <a:r>
              <a:rPr lang="en-US" b="1" dirty="0"/>
              <a:t>PET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3" y="-10633"/>
            <a:ext cx="6953694" cy="4328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4" y="2930554"/>
            <a:ext cx="6905649" cy="34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33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35" y="0"/>
            <a:ext cx="84702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39" y="1073261"/>
            <a:ext cx="3479996" cy="762000"/>
          </a:xfrm>
        </p:spPr>
        <p:txBody>
          <a:bodyPr/>
          <a:lstStyle/>
          <a:p>
            <a:r>
              <a:rPr lang="en-US" b="1" dirty="0"/>
              <a:t>Glass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6" y="2908521"/>
            <a:ext cx="3519377" cy="26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61" y="1014462"/>
            <a:ext cx="4511354" cy="8151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Metal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40" y="330748"/>
            <a:ext cx="6107760" cy="3199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8" y="2264735"/>
            <a:ext cx="5933132" cy="4075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68" y="3585108"/>
            <a:ext cx="4082459" cy="27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9" y="616655"/>
            <a:ext cx="3598554" cy="81518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Textile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47" y="0"/>
            <a:ext cx="4905153" cy="3678865"/>
          </a:xfrm>
          <a:prstGeom prst="rect">
            <a:avLst/>
          </a:prstGeom>
        </p:spPr>
      </p:pic>
      <p:pic>
        <p:nvPicPr>
          <p:cNvPr id="5" name="Picture 4" descr="http://i0.wp.com/sc-grand.com/wp-content/uploads/2019/07/Processing-Recycling-Fu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8865"/>
            <a:ext cx="9186530" cy="27327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7690" y="1520456"/>
            <a:ext cx="6494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1 T-shirt = 800 L water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1 t clothing = 10 t steel (</a:t>
            </a:r>
            <a:r>
              <a:rPr lang="en-US" sz="2000" b="1" dirty="0">
                <a:solidFill>
                  <a:srgbClr val="002060"/>
                </a:solidFill>
              </a:rPr>
              <a:t>energy consumption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24% insecticides </a:t>
            </a:r>
            <a:r>
              <a:rPr lang="en-US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 cotton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530" y="4221953"/>
            <a:ext cx="3005470" cy="218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770" y="192891"/>
            <a:ext cx="1846964" cy="18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33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352406" cy="815163"/>
          </a:xfrm>
        </p:spPr>
        <p:txBody>
          <a:bodyPr/>
          <a:lstStyle/>
          <a:p>
            <a:r>
              <a:rPr lang="en-US" b="1" dirty="0"/>
              <a:t>“E-Waste”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" y="1903732"/>
            <a:ext cx="6138134" cy="3437355"/>
          </a:xfrm>
          <a:prstGeom prst="rect">
            <a:avLst/>
          </a:prstGeom>
        </p:spPr>
      </p:pic>
      <p:pic>
        <p:nvPicPr>
          <p:cNvPr id="5" name="Picture 4" descr="https://www.earthshiftglobal.com/docs/resize/field/image/E-Waste-Life-Cycle-o-375x482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1" y="212660"/>
            <a:ext cx="5089450" cy="6395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128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“Special” categories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3" y="1473052"/>
            <a:ext cx="3489177" cy="2325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7" y="3811473"/>
            <a:ext cx="3649588" cy="261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00" y="1473052"/>
            <a:ext cx="3438963" cy="2078222"/>
          </a:xfrm>
          <a:prstGeom prst="rect">
            <a:avLst/>
          </a:prstGeom>
        </p:spPr>
      </p:pic>
      <p:sp>
        <p:nvSpPr>
          <p:cNvPr id="8" name="AutoShape 2" descr="Image result for waste light bulb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68" y="3826663"/>
            <a:ext cx="2499868" cy="2499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14" y="1473052"/>
            <a:ext cx="2076109" cy="2076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63" y="3960044"/>
            <a:ext cx="3550243" cy="2366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4" y="180091"/>
            <a:ext cx="1697348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6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67" y="471371"/>
            <a:ext cx="8596668" cy="1320800"/>
          </a:xfrm>
        </p:spPr>
        <p:txBody>
          <a:bodyPr/>
          <a:lstStyle/>
          <a:p>
            <a:r>
              <a:rPr lang="en-US" b="1" dirty="0"/>
              <a:t>“Special” categories</a:t>
            </a:r>
            <a:endParaRPr lang="en-US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81949" y="6395112"/>
            <a:ext cx="4316819" cy="430989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rgbClr val="003366"/>
                </a:solidFill>
                <a:latin typeface="+mj-lt"/>
              </a:rPr>
              <a:t>2019. </a:t>
            </a:r>
            <a:r>
              <a:rPr lang="en-US" sz="1200" dirty="0" err="1">
                <a:solidFill>
                  <a:srgbClr val="003366"/>
                </a:solidFill>
                <a:latin typeface="+mj-lt"/>
              </a:rPr>
              <a:t>Augusztus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22, </a:t>
            </a:r>
            <a:r>
              <a:rPr lang="en-US" sz="1200" b="1" dirty="0">
                <a:solidFill>
                  <a:srgbClr val="003366"/>
                </a:solidFill>
                <a:latin typeface="+mj-lt"/>
              </a:rPr>
              <a:t>EME</a:t>
            </a:r>
            <a:r>
              <a:rPr lang="en-US" sz="1200" dirty="0">
                <a:solidFill>
                  <a:srgbClr val="003366"/>
                </a:solidFill>
                <a:latin typeface="+mj-lt"/>
              </a:rPr>
              <a:t> – 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10.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Kolozsvári</a:t>
            </a:r>
            <a:r>
              <a:rPr lang="en-US" sz="1200" i="1" dirty="0">
                <a:solidFill>
                  <a:srgbClr val="003366"/>
                </a:solidFill>
                <a:latin typeface="+mj-lt"/>
              </a:rPr>
              <a:t> Magyar </a:t>
            </a:r>
            <a:r>
              <a:rPr lang="en-US" sz="1200" i="1" dirty="0" err="1">
                <a:solidFill>
                  <a:srgbClr val="003366"/>
                </a:solidFill>
                <a:latin typeface="+mj-lt"/>
              </a:rPr>
              <a:t>Napok</a:t>
            </a:r>
            <a:endParaRPr lang="en-US" sz="1200" i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36" y="1390282"/>
            <a:ext cx="4627736" cy="26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414130"/>
            <a:ext cx="3441208" cy="2580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214068"/>
            <a:ext cx="3277526" cy="2181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572" y="4264720"/>
            <a:ext cx="3408400" cy="2045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84" y="4264720"/>
            <a:ext cx="4015984" cy="2242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414130"/>
            <a:ext cx="2580906" cy="25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6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766" y="310825"/>
            <a:ext cx="6363546" cy="1320800"/>
          </a:xfrm>
        </p:spPr>
        <p:txBody>
          <a:bodyPr/>
          <a:lstStyle/>
          <a:p>
            <a:r>
              <a:rPr lang="en-US" b="1" dirty="0"/>
              <a:t>Some concluding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638" y="941050"/>
            <a:ext cx="764749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Situation of Cluj-Napoca city – beginnings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u="sng" dirty="0"/>
              <a:t>Personal</a:t>
            </a:r>
            <a:r>
              <a:rPr lang="en-US" sz="2600" b="1" dirty="0"/>
              <a:t> contribution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Contribution of society / authorities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45175" y="2833876"/>
            <a:ext cx="4505334" cy="1655064"/>
            <a:chOff x="996696" y="3450310"/>
            <a:chExt cx="4505334" cy="16550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6" y="3450310"/>
              <a:ext cx="1924493" cy="16550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93654" y="3954676"/>
              <a:ext cx="3008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6600"/>
                  </a:solidFill>
                </a:rPr>
                <a:t>+ RE-Design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90079" y="310825"/>
            <a:ext cx="3141978" cy="5230497"/>
            <a:chOff x="8114591" y="463781"/>
            <a:chExt cx="3141978" cy="5230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766" y="463781"/>
              <a:ext cx="3137629" cy="1462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92" y="2216130"/>
              <a:ext cx="3141977" cy="14221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91" y="3906825"/>
              <a:ext cx="3139803" cy="178745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4" y="4570821"/>
            <a:ext cx="7885313" cy="17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74714"/>
              </p:ext>
            </p:extLst>
          </p:nvPr>
        </p:nvGraphicFramePr>
        <p:xfrm>
          <a:off x="1415074" y="640079"/>
          <a:ext cx="3781576" cy="5627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3483871" imgH="5184658" progId="CorelPhotoPaint.Image.10">
                  <p:embed/>
                </p:oleObj>
              </mc:Choice>
              <mc:Fallback>
                <p:oleObj name="CorelPhotoPaint.Image.10" r:id="rId2" imgW="3483871" imgH="5184658" progId="CorelPhotoPaint.Image.10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074" y="640079"/>
                        <a:ext cx="3781576" cy="5627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05856" y="3161598"/>
            <a:ext cx="257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8740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Куда сдать вторсырье: гайд по Алматы — ШЭР">
            <a:extLst>
              <a:ext uri="{FF2B5EF4-FFF2-40B4-BE49-F238E27FC236}">
                <a16:creationId xmlns:a16="http://schemas.microsoft.com/office/drawing/2014/main" id="{43DF46DC-B9F1-CA77-6FAF-34D45FF32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7397"/>
          <a:stretch/>
        </p:blipFill>
        <p:spPr bwMode="auto">
          <a:xfrm>
            <a:off x="2230016" y="3429000"/>
            <a:ext cx="9311951" cy="342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AE99AF-0B37-F5AD-5796-4D23F1A2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38873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к будут бороться с мусором в алматинских горах ᐈ новость от 14:49, 17  апреля 2018 на zakon.kz">
            <a:extLst>
              <a:ext uri="{FF2B5EF4-FFF2-40B4-BE49-F238E27FC236}">
                <a16:creationId xmlns:a16="http://schemas.microsoft.com/office/drawing/2014/main" id="{0972DAEA-8773-BFC0-B62E-2EBBEDDB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9" y="4010709"/>
            <a:ext cx="4381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27" y="414455"/>
            <a:ext cx="9405841" cy="935880"/>
          </a:xfrm>
        </p:spPr>
        <p:txBody>
          <a:bodyPr>
            <a:normAutofit/>
          </a:bodyPr>
          <a:lstStyle/>
          <a:p>
            <a:r>
              <a:rPr lang="en-US" sz="4000" b="1" dirty="0"/>
              <a:t>Site of waste deposit - Almaty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131" y="3614694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https://youtu.be/fBFXobYjhy0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8" y="1288362"/>
            <a:ext cx="3480903" cy="2323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7" y="4070907"/>
            <a:ext cx="3535680" cy="2356104"/>
          </a:xfrm>
          <a:prstGeom prst="rect">
            <a:avLst/>
          </a:prstGeom>
        </p:spPr>
      </p:pic>
      <p:sp>
        <p:nvSpPr>
          <p:cNvPr id="12" name="Curved Left Arrow 11"/>
          <p:cNvSpPr/>
          <p:nvPr/>
        </p:nvSpPr>
        <p:spPr>
          <a:xfrm>
            <a:off x="9232277" y="2381405"/>
            <a:ext cx="1010093" cy="20951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Для мусора закон писан, но не читан: почему в Алматы не решают проблемы с  отходами">
            <a:extLst>
              <a:ext uri="{FF2B5EF4-FFF2-40B4-BE49-F238E27FC236}">
                <a16:creationId xmlns:a16="http://schemas.microsoft.com/office/drawing/2014/main" id="{B9F0D842-339D-443B-3ED9-E78BE675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" y="1229424"/>
            <a:ext cx="4312298" cy="242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2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1" y="175162"/>
            <a:ext cx="8339328" cy="698205"/>
          </a:xfrm>
        </p:spPr>
        <p:txBody>
          <a:bodyPr>
            <a:normAutofit/>
          </a:bodyPr>
          <a:lstStyle/>
          <a:p>
            <a:r>
              <a:rPr lang="en-US" b="1" dirty="0"/>
              <a:t>Site of waste deposit – Almaty</a:t>
            </a:r>
            <a:endParaRPr lang="en-US" dirty="0"/>
          </a:p>
        </p:txBody>
      </p:sp>
      <p:pic>
        <p:nvPicPr>
          <p:cNvPr id="4098" name="Picture 2" descr="Новые мусорные контейнеры Алматы - Yvision.kz">
            <a:extLst>
              <a:ext uri="{FF2B5EF4-FFF2-40B4-BE49-F238E27FC236}">
                <a16:creationId xmlns:a16="http://schemas.microsoft.com/office/drawing/2014/main" id="{CA853F99-D4C7-76EE-61D4-9D59195C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13" y="1095605"/>
            <a:ext cx="6752253" cy="50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5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450108"/>
            <a:ext cx="8596668" cy="751367"/>
          </a:xfrm>
        </p:spPr>
        <p:txBody>
          <a:bodyPr>
            <a:normAutofit/>
          </a:bodyPr>
          <a:lstStyle/>
          <a:p>
            <a:r>
              <a:rPr lang="en-US" b="1" dirty="0"/>
              <a:t>County data for 20</a:t>
            </a:r>
            <a:r>
              <a:rPr lang="ru-RU" b="1" dirty="0"/>
              <a:t>13</a:t>
            </a:r>
            <a:r>
              <a:rPr lang="en-US" b="1" dirty="0"/>
              <a:t>-20</a:t>
            </a:r>
            <a:r>
              <a:rPr lang="ru-RU" b="1" dirty="0"/>
              <a:t>23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1233372"/>
            <a:ext cx="8596668" cy="4901609"/>
          </a:xfrm>
        </p:spPr>
        <p:txBody>
          <a:bodyPr>
            <a:normAutofit/>
          </a:bodyPr>
          <a:lstStyle/>
          <a:p>
            <a:r>
              <a:rPr lang="en-US" sz="2400" b="1" dirty="0"/>
              <a:t>20</a:t>
            </a:r>
            <a:r>
              <a:rPr lang="ru-RU" sz="2400" b="1" dirty="0"/>
              <a:t>13</a:t>
            </a:r>
            <a:r>
              <a:rPr lang="en-US" sz="2400" dirty="0"/>
              <a:t>: 335.000 tones dry waste</a:t>
            </a:r>
          </a:p>
          <a:p>
            <a:r>
              <a:rPr lang="en-US" sz="2400" dirty="0"/>
              <a:t>481 </a:t>
            </a:r>
            <a:r>
              <a:rPr lang="en-US" sz="2400" dirty="0">
                <a:sym typeface="Wingdings" panose="05000000000000000000" pitchFamily="2" charset="2"/>
              </a:rPr>
              <a:t>kg/person/year</a:t>
            </a:r>
            <a:r>
              <a:rPr lang="en-US" sz="2400" dirty="0"/>
              <a:t>:	- 86% urban </a:t>
            </a:r>
            <a:r>
              <a:rPr lang="en-US" sz="2400" dirty="0">
                <a:sym typeface="Wingdings" panose="05000000000000000000" pitchFamily="2" charset="2"/>
              </a:rPr>
              <a:t> 615 kg/person/year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						- 14% rural  209 kg/person/year</a:t>
            </a:r>
          </a:p>
          <a:p>
            <a:r>
              <a:rPr lang="en-US" sz="2400" dirty="0">
                <a:sym typeface="Wingdings" panose="05000000000000000000" pitchFamily="2" charset="2"/>
              </a:rPr>
              <a:t>16% treated / processed</a:t>
            </a:r>
          </a:p>
          <a:p>
            <a:r>
              <a:rPr lang="en-US" sz="2400" dirty="0"/>
              <a:t>70 waste deposits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to close / modernize</a:t>
            </a:r>
          </a:p>
          <a:p>
            <a:r>
              <a:rPr lang="en-US" sz="2400" b="1" u="sng" dirty="0"/>
              <a:t>CIS norms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 need of </a:t>
            </a:r>
            <a:r>
              <a:rPr lang="en-US" sz="2400" b="1" u="sng" dirty="0">
                <a:sym typeface="Wingdings" panose="05000000000000000000" pitchFamily="2" charset="2"/>
              </a:rPr>
              <a:t>LOCAL STRATEGY</a:t>
            </a:r>
            <a:endParaRPr lang="en-US" sz="2400" b="1" u="sng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29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216193"/>
            <a:ext cx="8596668" cy="6875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Decisions of town council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87" y="884680"/>
            <a:ext cx="9516139" cy="25071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Town council: 16443/3.11.2009 </a:t>
            </a:r>
            <a:r>
              <a:rPr lang="en-US" sz="2400" dirty="0">
                <a:sym typeface="Wingdings" panose="05000000000000000000" pitchFamily="2" charset="2"/>
              </a:rPr>
              <a:t> Regional plan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ym typeface="Wingdings" panose="05000000000000000000" pitchFamily="2" charset="2"/>
              </a:rPr>
              <a:t>		(10 chapters, 206 pages)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System for integrated waste management – Almaty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/>
              <a:t>		</a:t>
            </a:r>
            <a:r>
              <a:rPr lang="en-US" sz="2400" dirty="0"/>
              <a:t>Centre for mechanic and biologic treatment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	(near the city Almaty)</a:t>
            </a:r>
          </a:p>
        </p:txBody>
      </p:sp>
      <p:pic>
        <p:nvPicPr>
          <p:cNvPr id="5122" name="Picture 2" descr="Скандал с вывозом мусора в Алматы: акимат ответил на обвинения компании, с  которой могут расторгнуть договор | informburo.kz">
            <a:extLst>
              <a:ext uri="{FF2B5EF4-FFF2-40B4-BE49-F238E27FC236}">
                <a16:creationId xmlns:a16="http://schemas.microsoft.com/office/drawing/2014/main" id="{636BDF2C-D311-EB81-BDD2-45F3A682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724663"/>
            <a:ext cx="5570376" cy="31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5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5774" y="1132395"/>
            <a:ext cx="3141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Collecting + transport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Treatment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Depositing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b="1" dirty="0"/>
              <a:t>Technical support and education of population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65" y="757576"/>
            <a:ext cx="2857500" cy="2143125"/>
          </a:xfrm>
          <a:prstGeom prst="rect">
            <a:avLst/>
          </a:prstGeom>
        </p:spPr>
      </p:pic>
      <p:pic>
        <p:nvPicPr>
          <p:cNvPr id="6146" name="Picture 2" descr="Как мусор превратить в доход?">
            <a:extLst>
              <a:ext uri="{FF2B5EF4-FFF2-40B4-BE49-F238E27FC236}">
                <a16:creationId xmlns:a16="http://schemas.microsoft.com/office/drawing/2014/main" id="{57A61C15-DDF6-4A8B-2223-6B32316A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44" y="757576"/>
            <a:ext cx="3337249" cy="25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АО &quot;Тартып&quot; | jobs.kz">
            <a:extLst>
              <a:ext uri="{FF2B5EF4-FFF2-40B4-BE49-F238E27FC236}">
                <a16:creationId xmlns:a16="http://schemas.microsoft.com/office/drawing/2014/main" id="{19937276-E40D-C032-BA71-A393B524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80" y="4055255"/>
            <a:ext cx="4896868" cy="15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56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Tasks for the Olympiad 2023</Template>
  <TotalTime>1034</TotalTime>
  <Words>441</Words>
  <Application>Microsoft Office PowerPoint</Application>
  <PresentationFormat>Широкоэкранный</PresentationFormat>
  <Paragraphs>78</Paragraphs>
  <Slides>38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CorelPhotoPaint.Image.10</vt:lpstr>
      <vt:lpstr>             New trends in chemical engineering The Challenge by Waste</vt:lpstr>
      <vt:lpstr>Cleaning or Renovating </vt:lpstr>
      <vt:lpstr>Презентация PowerPoint</vt:lpstr>
      <vt:lpstr>Презентация PowerPoint</vt:lpstr>
      <vt:lpstr>Site of waste deposit - Almaty</vt:lpstr>
      <vt:lpstr>Site of waste deposit – Almaty</vt:lpstr>
      <vt:lpstr>County data for 2013-2023</vt:lpstr>
      <vt:lpstr>Decisions of town council</vt:lpstr>
      <vt:lpstr>Презентация PowerPoint</vt:lpstr>
      <vt:lpstr>“System for integrated waste management -Almaty”</vt:lpstr>
      <vt:lpstr>“System for integrated waste management - Almaty”</vt:lpstr>
      <vt:lpstr>Since 2019, July the 1st</vt:lpstr>
      <vt:lpstr>SYSAV, Malmö, Sweden (Sysav South Scania Waste) Waste-to-Energy Plant</vt:lpstr>
      <vt:lpstr>Презентация PowerPoint</vt:lpstr>
      <vt:lpstr>Презентация PowerPoint</vt:lpstr>
      <vt:lpstr>Malmö – Västra Hamnen</vt:lpstr>
      <vt:lpstr>SYSAV concept</vt:lpstr>
      <vt:lpstr>SYSAV</vt:lpstr>
      <vt:lpstr>Презентация PowerPoint</vt:lpstr>
      <vt:lpstr>SYSAV – Remote heating</vt:lpstr>
      <vt:lpstr>SYSAV – Electricity production</vt:lpstr>
      <vt:lpstr>FOOD  Biogas</vt:lpstr>
      <vt:lpstr>SYSAV: Food waste usage</vt:lpstr>
      <vt:lpstr>Biogas</vt:lpstr>
      <vt:lpstr>Karpalund Biogas Plant, Kristianstad                Sweden</vt:lpstr>
      <vt:lpstr>Sources for Biogas</vt:lpstr>
      <vt:lpstr>Final deposit (“Landfill”)</vt:lpstr>
      <vt:lpstr>The three “R”</vt:lpstr>
      <vt:lpstr>Paper waste</vt:lpstr>
      <vt:lpstr>PET waste</vt:lpstr>
      <vt:lpstr>Glass waste</vt:lpstr>
      <vt:lpstr>Metal waste</vt:lpstr>
      <vt:lpstr>Textile waste</vt:lpstr>
      <vt:lpstr>“E-Waste”</vt:lpstr>
      <vt:lpstr>“Special” categories</vt:lpstr>
      <vt:lpstr>“Special” categories</vt:lpstr>
      <vt:lpstr>Some concluding thoughts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Jdfv dn    mdv</dc:title>
  <dc:creator>Csavdari Alexandra</dc:creator>
  <cp:lastModifiedBy>Olzhas Kaupbay</cp:lastModifiedBy>
  <cp:revision>94</cp:revision>
  <dcterms:created xsi:type="dcterms:W3CDTF">2019-08-21T09:38:45Z</dcterms:created>
  <dcterms:modified xsi:type="dcterms:W3CDTF">2023-11-08T04:43:53Z</dcterms:modified>
</cp:coreProperties>
</file>